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74" r:id="rId2"/>
  </p:sldMasterIdLst>
  <p:notesMasterIdLst>
    <p:notesMasterId r:id="rId24"/>
  </p:notesMasterIdLst>
  <p:sldIdLst>
    <p:sldId id="256" r:id="rId3"/>
    <p:sldId id="277" r:id="rId4"/>
    <p:sldId id="263" r:id="rId5"/>
    <p:sldId id="260" r:id="rId6"/>
    <p:sldId id="264" r:id="rId7"/>
    <p:sldId id="270" r:id="rId8"/>
    <p:sldId id="262" r:id="rId9"/>
    <p:sldId id="265" r:id="rId10"/>
    <p:sldId id="266" r:id="rId11"/>
    <p:sldId id="261" r:id="rId12"/>
    <p:sldId id="267" r:id="rId13"/>
    <p:sldId id="257" r:id="rId14"/>
    <p:sldId id="258" r:id="rId15"/>
    <p:sldId id="259" r:id="rId16"/>
    <p:sldId id="268" r:id="rId17"/>
    <p:sldId id="269" r:id="rId18"/>
    <p:sldId id="273" r:id="rId19"/>
    <p:sldId id="274" r:id="rId20"/>
    <p:sldId id="271" r:id="rId21"/>
    <p:sldId id="272" r:id="rId22"/>
    <p:sldId id="276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141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F59E1A-1488-4484-9615-09CA21AD43CD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4CCEFA-B0B4-42CE-97CB-B1D241D9E2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2723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1/5/2021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1/5/2021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1/5/2021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1/5/2021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1/5/2021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1/5/2021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1/5/2021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1/5/2021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1/5/2021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1/5/2021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1/5/2021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1/5/2021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1/5/2021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1/5/2021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1/5/2021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1/5/2021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1/5/2021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56F893-5D58-4861-BFFF-58983D814ACE}" type="datetime1">
              <a:rPr lang="en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2021-01-05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>
                <a:solidFill>
                  <a:prstClr val="black">
                    <a:tint val="75000"/>
                  </a:prstClr>
                </a:solidFill>
              </a:rPr>
              <a:t>Reimagining Church 2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6C3BF2-D995-4A2A-B001-452F867E041C}" type="slidenum">
              <a:rPr lang="en-CA" altLang="en-US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3371028401"/>
      </p:ext>
    </p:extLst>
  </p:cSld>
  <p:clrMapOvr>
    <a:masterClrMapping/>
  </p:clrMapOvr>
  <p:transition>
    <p:wipe dir="r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63A274-3295-498E-B459-916168ACCCA8}" type="datetime1">
              <a:rPr lang="en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2021-01-05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>
                <a:solidFill>
                  <a:prstClr val="black">
                    <a:tint val="75000"/>
                  </a:prstClr>
                </a:solidFill>
              </a:rPr>
              <a:t>Reimagining Church 2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F94907-35A7-4F10-8108-CCB1ABD007A3}" type="slidenum">
              <a:rPr lang="en-CA" altLang="en-US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21960221"/>
      </p:ext>
    </p:extLst>
  </p:cSld>
  <p:clrMapOvr>
    <a:masterClrMapping/>
  </p:clrMapOvr>
  <p:transition>
    <p:wipe dir="r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ED767E-2BE3-49F2-9AB0-B5C2C9E933A9}" type="datetime1">
              <a:rPr lang="en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2021-01-05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>
                <a:solidFill>
                  <a:prstClr val="black">
                    <a:tint val="75000"/>
                  </a:prstClr>
                </a:solidFill>
              </a:rPr>
              <a:t>Reimagining Church 2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7DC0E7-F481-46C6-889D-2D9E89CCD588}" type="slidenum">
              <a:rPr lang="en-CA" altLang="en-US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1038728017"/>
      </p:ext>
    </p:extLst>
  </p:cSld>
  <p:clrMapOvr>
    <a:masterClrMapping/>
  </p:clrMapOvr>
  <p:transition>
    <p:wipe dir="r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30C035-3D79-479C-8835-9570769DF1E6}" type="datetime1">
              <a:rPr lang="en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2021-01-05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>
                <a:solidFill>
                  <a:prstClr val="black">
                    <a:tint val="75000"/>
                  </a:prstClr>
                </a:solidFill>
              </a:rPr>
              <a:t>Reimagining Church 2 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3FB388-3DBE-4598-912B-8FE6028CA68B}" type="slidenum">
              <a:rPr lang="en-CA" altLang="en-US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3167991251"/>
      </p:ext>
    </p:extLst>
  </p:cSld>
  <p:clrMapOvr>
    <a:masterClrMapping/>
  </p:clrMapOvr>
  <p:transition>
    <p:wipe dir="r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DD5A3A-75EA-44D8-8C5C-6B8E9DF882CD}" type="datetime1">
              <a:rPr lang="en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2021-01-05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>
                <a:solidFill>
                  <a:prstClr val="black">
                    <a:tint val="75000"/>
                  </a:prstClr>
                </a:solidFill>
              </a:rPr>
              <a:t>Reimagining Church 2 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CED7FB-CBD4-4AB3-B355-53894B560041}" type="slidenum">
              <a:rPr lang="en-CA" altLang="en-US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3483628994"/>
      </p:ext>
    </p:extLst>
  </p:cSld>
  <p:clrMapOvr>
    <a:masterClrMapping/>
  </p:clrMapOvr>
  <p:transition>
    <p:wipe dir="r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469DCE-BC1D-4BB8-B6AF-6883207B2BFB}" type="datetime1">
              <a:rPr lang="en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2021-01-05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>
                <a:solidFill>
                  <a:prstClr val="black">
                    <a:tint val="75000"/>
                  </a:prstClr>
                </a:solidFill>
              </a:rPr>
              <a:t>Reimagining Church 2 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DD438B-7626-4475-9CC2-74991A1A0F07}" type="slidenum">
              <a:rPr lang="en-CA" altLang="en-US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1994697230"/>
      </p:ext>
    </p:extLst>
  </p:cSld>
  <p:clrMapOvr>
    <a:masterClrMapping/>
  </p:clrMapOvr>
  <p:transition>
    <p:wipe dir="r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217B96-9DFF-4D74-AC1B-3D74C4EFB70A}" type="datetime1">
              <a:rPr lang="en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2021-01-05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>
                <a:solidFill>
                  <a:prstClr val="black">
                    <a:tint val="75000"/>
                  </a:prstClr>
                </a:solidFill>
              </a:rPr>
              <a:t>Reimagining Church 2 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E845B5-02DD-4A33-99CC-8F60AEDF0146}" type="slidenum">
              <a:rPr lang="en-CA" altLang="en-US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1301330873"/>
      </p:ext>
    </p:extLst>
  </p:cSld>
  <p:clrMapOvr>
    <a:masterClrMapping/>
  </p:clrMapOvr>
  <p:transition>
    <p:wipe dir="r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D44163-9CB3-4C1C-9753-4BC90C703E91}" type="datetime1">
              <a:rPr lang="en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2021-01-05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>
                <a:solidFill>
                  <a:prstClr val="black">
                    <a:tint val="75000"/>
                  </a:prstClr>
                </a:solidFill>
              </a:rPr>
              <a:t>Reimagining Church 2 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FE2547-C816-4D0D-82D2-41B86E2B90EE}" type="slidenum">
              <a:rPr lang="en-CA" altLang="en-US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3357337715"/>
      </p:ext>
    </p:extLst>
  </p:cSld>
  <p:clrMapOvr>
    <a:masterClrMapping/>
  </p:clrMapOvr>
  <p:transition>
    <p:wipe dir="r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CA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C4251A-B6CB-4E6C-A404-D0832A1DB8C5}" type="datetime1">
              <a:rPr lang="en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2021-01-05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>
                <a:solidFill>
                  <a:prstClr val="black">
                    <a:tint val="75000"/>
                  </a:prstClr>
                </a:solidFill>
              </a:rPr>
              <a:t>Reimagining Church 2 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5DA00E-0A51-4CFD-AB24-56C81EF0CC10}" type="slidenum">
              <a:rPr lang="en-CA" altLang="en-US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2832840444"/>
      </p:ext>
    </p:extLst>
  </p:cSld>
  <p:clrMapOvr>
    <a:masterClrMapping/>
  </p:clrMapOvr>
  <p:transition>
    <p:wipe dir="r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7371CF-EC93-466C-AF76-8448CBEEB14A}" type="datetime1">
              <a:rPr lang="en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2021-01-05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>
                <a:solidFill>
                  <a:prstClr val="black">
                    <a:tint val="75000"/>
                  </a:prstClr>
                </a:solidFill>
              </a:rPr>
              <a:t>Reimagining Church 2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8B235-624E-47B9-BCDF-6A4DA1D9EED4}" type="slidenum">
              <a:rPr lang="en-CA" altLang="en-US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1494976110"/>
      </p:ext>
    </p:extLst>
  </p:cSld>
  <p:clrMapOvr>
    <a:masterClrMapping/>
  </p:clrMapOvr>
  <p:transition>
    <p:wipe dir="r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28503-260F-4A7D-B5AF-EFD7E141BDAB}" type="datetime1">
              <a:rPr lang="en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2021-01-05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>
                <a:solidFill>
                  <a:prstClr val="black">
                    <a:tint val="75000"/>
                  </a:prstClr>
                </a:solidFill>
              </a:rPr>
              <a:t>Reimagining Church 2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842728-1675-4D3C-AE1C-480A70D00E08}" type="slidenum">
              <a:rPr lang="en-CA" altLang="en-US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1005019742"/>
      </p:ext>
    </p:extLst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1/5/2021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CA" alt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CA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D2C7BA1A-FC32-49B1-A50D-1EF2B18F376C}" type="datetime1">
              <a:rPr lang="en-CA">
                <a:solidFill>
                  <a:prstClr val="black">
                    <a:tint val="75000"/>
                  </a:prstClr>
                </a:solidFill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2021-01-05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CA">
                <a:solidFill>
                  <a:prstClr val="black">
                    <a:tint val="75000"/>
                  </a:prstClr>
                </a:solidFill>
              </a:rPr>
              <a:t>Reimagining Church 2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898989"/>
                </a:solidFill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8D17C26-AA70-4D98-AAA3-44BA8930F252}" type="slidenum">
              <a:rPr lang="en-CA" altLang="en-US">
                <a:latin typeface="Arial" panose="020B0604020202020204" pitchFamily="34" charset="0"/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CA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1460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ransition>
    <p:wipe dir="r"/>
  </p:transition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sz="4000" b="1" dirty="0"/>
              <a:t>Mission and Ministry</a:t>
            </a:r>
            <a:br>
              <a:rPr lang="en-CA" b="1" dirty="0"/>
            </a:br>
            <a:r>
              <a:rPr lang="en-CA" b="1" dirty="0"/>
              <a:t>What the future looks like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Where we’re going and how we’re getting there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10462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Slides #12, 15, and 21 are courtesy of “Reimagining Church,” a course offered by Fresh Expressions Canada </a:t>
            </a:r>
            <a:r>
              <a:rPr lang="en-CA"/>
              <a:t>( freshexpressions.ca ).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367548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The church is changing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400" b="1" dirty="0"/>
              <a:t>In 2005, </a:t>
            </a:r>
            <a:r>
              <a:rPr lang="en-CA" sz="4400" b="1" dirty="0"/>
              <a:t>14,000</a:t>
            </a:r>
            <a:r>
              <a:rPr lang="en-CA" sz="2400" b="1" dirty="0"/>
              <a:t> people attended Anglican services on Sunday in the Diocese of Huron</a:t>
            </a:r>
          </a:p>
          <a:p>
            <a:r>
              <a:rPr lang="en-CA" sz="2400" b="1" dirty="0"/>
              <a:t>In 2015, </a:t>
            </a:r>
            <a:r>
              <a:rPr lang="en-CA" sz="4400" b="1" dirty="0"/>
              <a:t>9,200</a:t>
            </a:r>
            <a:r>
              <a:rPr lang="en-CA" sz="2400" b="1" dirty="0"/>
              <a:t> people attended Anglican services on Sunday in the Diocese of Huron</a:t>
            </a:r>
          </a:p>
          <a:p>
            <a:r>
              <a:rPr lang="en-CA" sz="2400" b="1" dirty="0"/>
              <a:t>That is a decrease of </a:t>
            </a:r>
            <a:r>
              <a:rPr lang="en-CA" sz="4400" b="1" dirty="0"/>
              <a:t>30% 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9721749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Really, it is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2400" b="1" dirty="0"/>
              <a:t>In 2005, </a:t>
            </a:r>
            <a:r>
              <a:rPr lang="en-CA" sz="4400" b="1" dirty="0"/>
              <a:t>3,000</a:t>
            </a:r>
            <a:r>
              <a:rPr lang="en-CA" sz="2400" b="1" dirty="0"/>
              <a:t> people attended Anglican services on Sunday in London</a:t>
            </a:r>
          </a:p>
          <a:p>
            <a:r>
              <a:rPr lang="en-CA" sz="2400" b="1" dirty="0"/>
              <a:t>In 2015, </a:t>
            </a:r>
            <a:r>
              <a:rPr lang="en-CA" sz="4400" b="1" dirty="0"/>
              <a:t>2,000</a:t>
            </a:r>
            <a:r>
              <a:rPr lang="en-CA" sz="2400" b="1" dirty="0"/>
              <a:t> people attended Anglican services on Sunday in London</a:t>
            </a:r>
          </a:p>
          <a:p>
            <a:r>
              <a:rPr lang="en-CA" sz="2400" b="1" dirty="0"/>
              <a:t>That is a decrease of </a:t>
            </a:r>
            <a:r>
              <a:rPr lang="en-CA" sz="4400" b="1" dirty="0"/>
              <a:t>33%</a:t>
            </a:r>
            <a:endParaRPr lang="en-CA" sz="2400" b="1" dirty="0"/>
          </a:p>
          <a:p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1025342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But, maybe not enough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2400" b="1" dirty="0"/>
              <a:t>In 2005, we had </a:t>
            </a:r>
            <a:r>
              <a:rPr lang="en-CA" sz="4400" b="1" dirty="0"/>
              <a:t>209</a:t>
            </a:r>
            <a:r>
              <a:rPr lang="en-CA" sz="2400" b="1" dirty="0"/>
              <a:t> congregations</a:t>
            </a:r>
          </a:p>
          <a:p>
            <a:r>
              <a:rPr lang="en-CA" sz="2400" b="1" dirty="0"/>
              <a:t>By the end of 2016, we had </a:t>
            </a:r>
            <a:r>
              <a:rPr lang="en-CA" sz="4400" b="1" dirty="0"/>
              <a:t>178</a:t>
            </a:r>
            <a:r>
              <a:rPr lang="en-CA" sz="2400" b="1" dirty="0"/>
              <a:t> congregations, nearly all with their own buildings</a:t>
            </a:r>
          </a:p>
          <a:p>
            <a:r>
              <a:rPr lang="en-CA" sz="2400" b="1" dirty="0"/>
              <a:t>That is a decrease of </a:t>
            </a:r>
            <a:r>
              <a:rPr lang="en-CA" sz="4400" b="1" dirty="0"/>
              <a:t>15%</a:t>
            </a:r>
            <a:r>
              <a:rPr lang="en-CA" sz="2400" b="1" dirty="0"/>
              <a:t>, which is half the rate of attendance decrease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6627082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We need fewer buildings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CA" sz="2400" b="1" dirty="0"/>
          </a:p>
          <a:p>
            <a:r>
              <a:rPr lang="en-CA" sz="2400" b="1" dirty="0"/>
              <a:t>We need lots of </a:t>
            </a:r>
            <a:r>
              <a:rPr lang="en-CA" sz="4400" b="1" dirty="0"/>
              <a:t>congregations</a:t>
            </a:r>
          </a:p>
          <a:p>
            <a:endParaRPr lang="en-CA" sz="2400" b="1" dirty="0"/>
          </a:p>
          <a:p>
            <a:r>
              <a:rPr lang="en-CA" sz="2400" b="1" dirty="0"/>
              <a:t>We can’t afford many </a:t>
            </a:r>
            <a:r>
              <a:rPr lang="en-CA" sz="4400" b="1" dirty="0"/>
              <a:t>buildings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1756773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The trend won’t change by itself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CA" sz="2400" b="1" dirty="0"/>
          </a:p>
          <a:p>
            <a:r>
              <a:rPr lang="en-CA" sz="2800" b="1" dirty="0"/>
              <a:t>Demographics:  in the pews, doing the work, providing the funds</a:t>
            </a:r>
          </a:p>
          <a:p>
            <a:pPr marL="0" indent="0">
              <a:buNone/>
            </a:pPr>
            <a:endParaRPr lang="en-CA" sz="1000" b="1" dirty="0"/>
          </a:p>
          <a:p>
            <a:r>
              <a:rPr lang="en-CA" sz="2800" b="1" dirty="0"/>
              <a:t>Too many church buildings</a:t>
            </a:r>
          </a:p>
          <a:p>
            <a:pPr marL="0" indent="0">
              <a:buNone/>
            </a:pPr>
            <a:endParaRPr lang="en-CA" sz="1000" b="1" dirty="0"/>
          </a:p>
          <a:p>
            <a:r>
              <a:rPr lang="en-CA" sz="2800" b="1" dirty="0"/>
              <a:t>Competing with each other</a:t>
            </a:r>
          </a:p>
        </p:txBody>
      </p:sp>
    </p:spTree>
    <p:extLst>
      <p:ext uri="{BB962C8B-B14F-4D97-AF65-F5344CB8AC3E}">
        <p14:creationId xmlns:p14="http://schemas.microsoft.com/office/powerpoint/2010/main" val="41736482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Needed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9701" y="2459865"/>
            <a:ext cx="10831133" cy="3928056"/>
          </a:xfrm>
        </p:spPr>
        <p:txBody>
          <a:bodyPr>
            <a:normAutofit/>
          </a:bodyPr>
          <a:lstStyle/>
          <a:p>
            <a:r>
              <a:rPr lang="en-CA" sz="4400" b="1" dirty="0"/>
              <a:t>Today</a:t>
            </a:r>
            <a:r>
              <a:rPr lang="en-CA" sz="2400" b="1" dirty="0"/>
              <a:t>, we need a general population of </a:t>
            </a:r>
            <a:r>
              <a:rPr lang="en-CA" sz="4400" b="1" dirty="0"/>
              <a:t>30,000</a:t>
            </a:r>
            <a:r>
              <a:rPr lang="en-CA" sz="2400" b="1" dirty="0"/>
              <a:t> people to support an Anglican parish with building and full-time clergy.</a:t>
            </a:r>
          </a:p>
          <a:p>
            <a:r>
              <a:rPr lang="en-CA" sz="2400" b="1" dirty="0"/>
              <a:t>That’s </a:t>
            </a:r>
            <a:r>
              <a:rPr lang="en-CA" sz="4400" b="1" dirty="0"/>
              <a:t>lower than most places</a:t>
            </a:r>
            <a:r>
              <a:rPr lang="en-CA" sz="2400" b="1" dirty="0"/>
              <a:t>,</a:t>
            </a:r>
            <a:r>
              <a:rPr lang="en-CA" sz="4400" b="1" dirty="0"/>
              <a:t> </a:t>
            </a:r>
            <a:r>
              <a:rPr lang="en-CA" sz="2400" b="1" dirty="0"/>
              <a:t>because people in Huron are loyal church-attendees.</a:t>
            </a:r>
          </a:p>
          <a:p>
            <a:r>
              <a:rPr lang="en-CA" sz="2400" b="1" dirty="0"/>
              <a:t>Soon, that </a:t>
            </a:r>
            <a:r>
              <a:rPr lang="en-CA" sz="4400" b="1" dirty="0"/>
              <a:t>won’t be enough</a:t>
            </a:r>
            <a:r>
              <a:rPr lang="en-CA" sz="2400" b="1" dirty="0"/>
              <a:t>.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4469770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Death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CA" sz="2400" b="1" dirty="0"/>
          </a:p>
          <a:p>
            <a:r>
              <a:rPr lang="en-CA" sz="2400" b="1" dirty="0"/>
              <a:t>The death of a </a:t>
            </a:r>
            <a:r>
              <a:rPr lang="en-CA" sz="4400" b="1" dirty="0"/>
              <a:t>model</a:t>
            </a:r>
            <a:r>
              <a:rPr lang="en-CA" sz="2400" b="1" dirty="0"/>
              <a:t>.</a:t>
            </a:r>
          </a:p>
          <a:p>
            <a:pPr marL="0" indent="0">
              <a:buNone/>
            </a:pPr>
            <a:endParaRPr lang="en-CA" sz="2400" b="1" dirty="0"/>
          </a:p>
          <a:p>
            <a:r>
              <a:rPr lang="en-CA" sz="2400" b="1" dirty="0"/>
              <a:t>But, </a:t>
            </a:r>
            <a:r>
              <a:rPr lang="en-CA" sz="4400" b="1" dirty="0"/>
              <a:t>not</a:t>
            </a:r>
            <a:r>
              <a:rPr lang="en-CA" sz="2400" b="1" dirty="0"/>
              <a:t> the death of the church.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9895607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Neighbourhood/Parish Model Dying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CA" sz="3600" b="1" dirty="0"/>
          </a:p>
          <a:p>
            <a:r>
              <a:rPr lang="en-CA" sz="3600" b="1" dirty="0"/>
              <a:t>In urban areas</a:t>
            </a:r>
          </a:p>
          <a:p>
            <a:endParaRPr lang="en-CA" sz="3600" b="1" dirty="0"/>
          </a:p>
          <a:p>
            <a:r>
              <a:rPr lang="en-CA" sz="3600" b="1" dirty="0"/>
              <a:t>In rural areas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6434419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Resurrection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CA" sz="2400" b="1" dirty="0"/>
          </a:p>
          <a:p>
            <a:pPr marL="0" indent="0">
              <a:buNone/>
            </a:pPr>
            <a:endParaRPr lang="en-CA" sz="2400" b="1" dirty="0"/>
          </a:p>
          <a:p>
            <a:r>
              <a:rPr lang="en-CA" sz="3600" b="1" dirty="0"/>
              <a:t>Mixed Economy</a:t>
            </a:r>
          </a:p>
          <a:p>
            <a:pPr marL="0" indent="0">
              <a:buNone/>
            </a:pPr>
            <a:endParaRPr lang="en-CA" sz="3600" b="1" dirty="0"/>
          </a:p>
          <a:p>
            <a:r>
              <a:rPr lang="en-CA" sz="3600" b="1" dirty="0"/>
              <a:t>Ministry Centres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2688935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Mixed Economy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09860" y="1777286"/>
            <a:ext cx="8165206" cy="5306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6924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The Inherited Church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537138"/>
            <a:ext cx="8825659" cy="3786389"/>
          </a:xfrm>
        </p:spPr>
        <p:txBody>
          <a:bodyPr>
            <a:normAutofit lnSpcReduction="10000"/>
          </a:bodyPr>
          <a:lstStyle/>
          <a:p>
            <a:r>
              <a:rPr lang="en-CA" sz="4400" b="1" dirty="0"/>
              <a:t>Mission-focused</a:t>
            </a:r>
            <a:r>
              <a:rPr lang="en-CA" sz="2400" b="1" dirty="0"/>
              <a:t>:  built around all 5 of the Marks of Mission</a:t>
            </a:r>
          </a:p>
          <a:p>
            <a:pPr marL="0" indent="0">
              <a:buNone/>
            </a:pPr>
            <a:endParaRPr lang="en-CA" sz="800" b="1" dirty="0"/>
          </a:p>
          <a:p>
            <a:r>
              <a:rPr lang="en-CA" sz="4400" b="1" dirty="0"/>
              <a:t>Fewer buildings</a:t>
            </a:r>
            <a:r>
              <a:rPr lang="en-CA" sz="2400" b="1" dirty="0"/>
              <a:t>:  specialized and/or serving larger areas</a:t>
            </a:r>
          </a:p>
          <a:p>
            <a:pPr marL="0" indent="0">
              <a:buNone/>
            </a:pPr>
            <a:endParaRPr lang="en-CA" sz="900" b="1" dirty="0"/>
          </a:p>
          <a:p>
            <a:r>
              <a:rPr lang="en-CA" sz="4400" b="1" dirty="0"/>
              <a:t>Ministry centres</a:t>
            </a:r>
            <a:r>
              <a:rPr lang="en-CA" sz="2400" b="1" dirty="0"/>
              <a:t>:  creating and supporting Fresh Expressions</a:t>
            </a:r>
          </a:p>
          <a:p>
            <a:pPr marL="457200" lvl="1" indent="0">
              <a:buNone/>
            </a:pPr>
            <a:endParaRPr lang="en-CA" sz="2400" b="1" dirty="0"/>
          </a:p>
        </p:txBody>
      </p:sp>
    </p:spTree>
    <p:extLst>
      <p:ext uri="{BB962C8B-B14F-4D97-AF65-F5344CB8AC3E}">
        <p14:creationId xmlns:p14="http://schemas.microsoft.com/office/powerpoint/2010/main" val="17797967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Fresh Expressions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2800" b="1" dirty="0"/>
          </a:p>
          <a:p>
            <a:pPr marL="0" indent="0" algn="ctr">
              <a:buNone/>
            </a:pPr>
            <a:r>
              <a:rPr lang="en-US" sz="2800" b="1" dirty="0"/>
              <a:t>“A fresh expression is a form of church for our changing culture established primarily for the benefit of people who are not yet members of any church.”</a:t>
            </a:r>
          </a:p>
        </p:txBody>
      </p:sp>
    </p:spTree>
    <p:extLst>
      <p:ext uri="{BB962C8B-B14F-4D97-AF65-F5344CB8AC3E}">
        <p14:creationId xmlns:p14="http://schemas.microsoft.com/office/powerpoint/2010/main" val="1386556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Doing church differently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06073" y="1828800"/>
            <a:ext cx="7160654" cy="4919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6881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Meet in a home or restaurant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40035" y="2441865"/>
            <a:ext cx="3095625" cy="30956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1402" y="3713989"/>
            <a:ext cx="4734730" cy="2571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4551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Evangelism and </a:t>
            </a:r>
            <a:r>
              <a:rPr lang="en-US" b="1" dirty="0" err="1"/>
              <a:t>Discipling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/>
              <a:t>All of us, lay and clergy, will be called to </a:t>
            </a:r>
            <a:r>
              <a:rPr lang="en-US" sz="4400" b="1" dirty="0"/>
              <a:t>speak our faith to others</a:t>
            </a:r>
            <a:endParaRPr lang="en-US" sz="2400" b="1" dirty="0"/>
          </a:p>
          <a:p>
            <a:r>
              <a:rPr lang="en-US" sz="2400" b="1" dirty="0"/>
              <a:t>To do that, we will need to </a:t>
            </a:r>
            <a:r>
              <a:rPr lang="en-US" sz="4400" b="1" dirty="0"/>
              <a:t>understand our faith more deeply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8198996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Formation at the heart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b="1" dirty="0"/>
          </a:p>
          <a:p>
            <a:r>
              <a:rPr lang="en-US" sz="2400" b="1" dirty="0"/>
              <a:t>The central activity of the church will be </a:t>
            </a:r>
            <a:r>
              <a:rPr lang="en-US" sz="4400" b="1" dirty="0"/>
              <a:t>forming people to live and share the Good News of Christ Jesus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7578623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Ministry Centres – Ministry Teams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/>
              <a:t>Fewer buildings, with larger </a:t>
            </a:r>
            <a:r>
              <a:rPr lang="en-US" sz="4400" b="1" dirty="0"/>
              <a:t>teams of clergy and lay leaders</a:t>
            </a:r>
            <a:endParaRPr lang="en-US" sz="2400" b="1" dirty="0"/>
          </a:p>
          <a:p>
            <a:r>
              <a:rPr lang="en-US" sz="2400" b="1" dirty="0"/>
              <a:t>Supporting smaller congregations, largely </a:t>
            </a:r>
            <a:r>
              <a:rPr lang="en-US" sz="4400" b="1" dirty="0"/>
              <a:t>fresh expressions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0901212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 church to reach others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b="1" dirty="0"/>
          </a:p>
          <a:p>
            <a:endParaRPr lang="en-US" sz="2400" b="1" dirty="0"/>
          </a:p>
          <a:p>
            <a:r>
              <a:rPr lang="en-US" sz="2400" b="1" dirty="0"/>
              <a:t>Strategic Plan priority #1:  Becoming a church with an </a:t>
            </a:r>
            <a:r>
              <a:rPr lang="en-US" sz="4400" b="1" dirty="0"/>
              <a:t>outward focus on mission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6059134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Content Placeholder 2"/>
          <p:cNvSpPr>
            <a:spLocks noGrp="1"/>
          </p:cNvSpPr>
          <p:nvPr>
            <p:ph idx="1"/>
          </p:nvPr>
        </p:nvSpPr>
        <p:spPr>
          <a:xfrm>
            <a:off x="1981201" y="1600201"/>
            <a:ext cx="5446713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CA" altLang="en-US" dirty="0"/>
              <a:t>	</a:t>
            </a:r>
            <a:r>
              <a:rPr lang="en-CA" altLang="en-US" b="1" dirty="0"/>
              <a:t>The church is the only society in the world that exists for the benefit of its non-members. </a:t>
            </a:r>
          </a:p>
          <a:p>
            <a:pPr algn="r" eaLnBrk="1" hangingPunct="1">
              <a:buFontTx/>
              <a:buNone/>
            </a:pPr>
            <a:r>
              <a:rPr lang="en-CA" altLang="en-US" dirty="0"/>
              <a:t>			 </a:t>
            </a:r>
            <a:r>
              <a:rPr lang="en-CA" altLang="en-US" sz="2400" dirty="0"/>
              <a:t>William Temple      		Archbishop of Canterbury</a:t>
            </a:r>
            <a:endParaRPr lang="en-CA" altLang="en-US" dirty="0"/>
          </a:p>
        </p:txBody>
      </p:sp>
      <p:pic>
        <p:nvPicPr>
          <p:cNvPr id="47107" name="Picture 2" descr="http://dailyoffice.files.wordpress.com/2009/11/williamtemplephoto-3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139" y="2457451"/>
            <a:ext cx="2611437" cy="331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0030426"/>
      </p:ext>
    </p:extLst>
  </p:cSld>
  <p:clrMapOvr>
    <a:masterClrMapping/>
  </p:clrMapOvr>
  <p:transition>
    <p:wipe dir="r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2338</TotalTime>
  <Words>484</Words>
  <Application>Microsoft Office PowerPoint</Application>
  <PresentationFormat>Widescreen</PresentationFormat>
  <Paragraphs>74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Century Gothic</vt:lpstr>
      <vt:lpstr>Wingdings 3</vt:lpstr>
      <vt:lpstr>Ion Boardroom</vt:lpstr>
      <vt:lpstr>1_Office Theme</vt:lpstr>
      <vt:lpstr>Mission and Ministry What the future looks like</vt:lpstr>
      <vt:lpstr>PowerPoint Presentation</vt:lpstr>
      <vt:lpstr>The church is changing</vt:lpstr>
      <vt:lpstr>Really, it is</vt:lpstr>
      <vt:lpstr>But, maybe not enough</vt:lpstr>
      <vt:lpstr>We need fewer buildings</vt:lpstr>
      <vt:lpstr>The trend won’t change by itself</vt:lpstr>
      <vt:lpstr>Needed</vt:lpstr>
      <vt:lpstr>Death</vt:lpstr>
      <vt:lpstr>Neighbourhood/Parish Model Dying</vt:lpstr>
      <vt:lpstr>Resurrection</vt:lpstr>
      <vt:lpstr>Mixed Economy</vt:lpstr>
      <vt:lpstr>The Inherited Church</vt:lpstr>
      <vt:lpstr>Fresh Expressions</vt:lpstr>
      <vt:lpstr>Doing church differently</vt:lpstr>
      <vt:lpstr>Meet in a home or restaurant</vt:lpstr>
      <vt:lpstr>Evangelism and Discipling</vt:lpstr>
      <vt:lpstr>Formation at the heart</vt:lpstr>
      <vt:lpstr>Ministry Centres – Ministry Teams</vt:lpstr>
      <vt:lpstr>A church to reach others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Mission and Ministry Back to the Future</dc:title>
  <dc:creator>William Harrison</dc:creator>
  <cp:lastModifiedBy>Davor Milicevic</cp:lastModifiedBy>
  <cp:revision>33</cp:revision>
  <dcterms:created xsi:type="dcterms:W3CDTF">2017-05-08T13:40:04Z</dcterms:created>
  <dcterms:modified xsi:type="dcterms:W3CDTF">2021-01-05T18:37:28Z</dcterms:modified>
</cp:coreProperties>
</file>